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9" r:id="rId3"/>
    <p:sldId id="280" r:id="rId4"/>
    <p:sldId id="259" r:id="rId5"/>
    <p:sldId id="263" r:id="rId6"/>
    <p:sldId id="276" r:id="rId7"/>
    <p:sldId id="275" r:id="rId8"/>
    <p:sldId id="277" r:id="rId9"/>
    <p:sldId id="268" r:id="rId10"/>
    <p:sldId id="271" r:id="rId11"/>
    <p:sldId id="274" r:id="rId12"/>
    <p:sldId id="278" r:id="rId13"/>
    <p:sldId id="269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2028" y="-13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5AADF4-4823-4A16-914D-144942D95094}" type="datetimeFigureOut">
              <a:rPr lang="ru-RU"/>
              <a:pPr>
                <a:defRPr/>
              </a:pPr>
              <a:t>08.02.2017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62E7B9-C34B-4A79-97FA-F07A25EB3F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80309884"/>
      </p:ext>
    </p:extLst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90F017-59AC-4FB6-B388-6C6B6408E86F}" type="datetimeFigureOut">
              <a:rPr lang="ru-RU"/>
              <a:pPr>
                <a:defRPr/>
              </a:pPr>
              <a:t>08.02.2017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E6D65-D13C-413F-A981-A0B83B3F55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94496741"/>
      </p:ext>
    </p:extLst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C678D-4040-410E-BF5A-EE6D397866E7}" type="datetimeFigureOut">
              <a:rPr lang="ru-RU"/>
              <a:pPr>
                <a:defRPr/>
              </a:pPr>
              <a:t>08.02.2017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8D73E-6E9F-45C4-8BB6-FDFEC36F8E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431621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06F68-88A1-443D-BA71-F960571B10ED}" type="datetimeFigureOut">
              <a:rPr lang="ru-RU"/>
              <a:pPr>
                <a:defRPr/>
              </a:pPr>
              <a:t>08.02.2017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9C0F7-9546-4C43-A560-5B02BE655D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6431334"/>
      </p:ext>
    </p:extLst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589B1-1837-4BB5-8DAD-DE509751658A}" type="datetimeFigureOut">
              <a:rPr lang="ru-RU"/>
              <a:pPr>
                <a:defRPr/>
              </a:pPr>
              <a:t>08.02.2017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6A51C-4360-41F6-A3DE-F2DC856DE1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85826102"/>
      </p:ext>
    </p:extLst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8B602-0168-4E11-AE1D-BAC4AE9CD986}" type="datetimeFigureOut">
              <a:rPr lang="ru-RU"/>
              <a:pPr>
                <a:defRPr/>
              </a:pPr>
              <a:t>08.02.2017</a:t>
            </a:fld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8BD7C-56D2-489A-A7CF-ED9A03A643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07070236"/>
      </p:ext>
    </p:extLst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55F24-0035-4BA2-A5B7-ED8357AF3E74}" type="datetimeFigureOut">
              <a:rPr lang="ru-RU"/>
              <a:pPr>
                <a:defRPr/>
              </a:pPr>
              <a:t>08.02.2017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21AE4-C1A6-41D0-A89B-57F511B26C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09218598"/>
      </p:ext>
    </p:extLst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6E10A-9318-476B-8772-3EA4E23F3770}" type="datetimeFigureOut">
              <a:rPr lang="ru-RU"/>
              <a:pPr>
                <a:defRPr/>
              </a:pPr>
              <a:t>08.02.2017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7BD18A-9AA8-4953-88C1-A84537D54B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7371861"/>
      </p:ext>
    </p:extLst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CE314B-EF94-4B2A-BF45-802B4443015E}" type="datetimeFigureOut">
              <a:rPr lang="ru-RU"/>
              <a:pPr>
                <a:defRPr/>
              </a:pPr>
              <a:t>08.02.2017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5F04D-B373-4F41-8B51-834EC8A18D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30206957"/>
      </p:ext>
    </p:extLst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5BB00B-9989-4092-BC5A-431D62799B5C}" type="datetimeFigureOut">
              <a:rPr lang="ru-RU"/>
              <a:pPr>
                <a:defRPr/>
              </a:pPr>
              <a:t>08.02.2017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318F9-9D39-47B3-915E-26A7AA4F6D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42177161"/>
      </p:ext>
    </p:extLst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1F1A1-F50D-43F1-B31A-F1B29174A857}" type="datetimeFigureOut">
              <a:rPr lang="ru-RU"/>
              <a:pPr>
                <a:defRPr/>
              </a:pPr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A77369-1E8A-4834-9B40-99E930A727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42431779"/>
      </p:ext>
    </p:extLst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08BFA44-74A3-403D-AA62-8092751DB3B7}" type="datetimeFigureOut">
              <a:rPr lang="ru-RU"/>
              <a:pPr>
                <a:defRPr/>
              </a:pPr>
              <a:t>08.02.2017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DCE90FA-76A0-4D30-8791-573945C503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37" r:id="rId4"/>
    <p:sldLayoutId id="2147483743" r:id="rId5"/>
    <p:sldLayoutId id="2147483738" r:id="rId6"/>
    <p:sldLayoutId id="2147483744" r:id="rId7"/>
    <p:sldLayoutId id="2147483745" r:id="rId8"/>
    <p:sldLayoutId id="2147483746" r:id="rId9"/>
    <p:sldLayoutId id="2147483739" r:id="rId10"/>
    <p:sldLayoutId id="2147483747" r:id="rId11"/>
  </p:sldLayoutIdLst>
  <p:transition>
    <p:dissolv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eorg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eorg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eorg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eorg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eorg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eorg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eorg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eorgi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3357562"/>
            <a:ext cx="8339166" cy="2718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900" b="1" dirty="0" smtClean="0"/>
              <a:t>Тема любви и одиночества в лирике М.Ю.Лермонтова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060575"/>
            <a:ext cx="4787900" cy="2160588"/>
          </a:xfrm>
        </p:spPr>
        <p:txBody>
          <a:bodyPr>
            <a:normAutofit/>
          </a:bodyPr>
          <a:lstStyle/>
          <a:p>
            <a:pPr algn="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 smtClean="0"/>
              <a:t>    </a:t>
            </a:r>
            <a:endParaRPr lang="ru-RU" sz="2800" b="1" dirty="0"/>
          </a:p>
        </p:txBody>
      </p:sp>
      <p:pic>
        <p:nvPicPr>
          <p:cNvPr id="10244" name="Picture 4" descr="49912053_1255600007_Lermont13 (400x467, 26Kb)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786050" y="85688"/>
            <a:ext cx="2786082" cy="33433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Слова, которые наиболее часто встречаются на страницах произведений М.Ю.Лермонтова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>
                <a:solidFill>
                  <a:schemeClr val="tx1"/>
                </a:solidFill>
              </a:rPr>
              <a:t>“один” – 1472 раза, “нет” – 1006 раз, “любовь” – 605 раз, “бог” – 589 раз, “небо” – 415 раз, “земля” – 385 раз, “казаться” – 336 раз, “минута” – 333 раз, “ночь” – 328 раз, “сон” – 277 раз, “смерть” – 273 раза, “надежда” – 263 раза, “играть” – 183 раза, “скала” – 164 раза, “страдание” – 149 раз, миг” – 121 раз, “небесный” – 95 раз, “злодей” – 92 раза, “крест” – 92 раза, “грозный” – 85 раз, “страдать” – 81 раз, “воспоминание” – 72 раза, “гроза” – 65 раз, “волшебный” – 64 раза, “ложь” – 60 раз могила” – 144 раза, “камень” – 142 раза, “зло” – 136 раз, “напрасно” – 134 раза, “обмануть” – 129 раз, “рай” – 127 раз, “ночной” – 122 раза, “. 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словаре Ожегова дана такая трактовка       любви: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«Любовь – глубокое эмоциональное влечение, сильное сердечное чувство. Чувство глубокого расположения, самоотверженной и искренней привязанности».</a:t>
            </a:r>
          </a:p>
          <a:p>
            <a:endParaRPr lang="ru-RU" dirty="0"/>
          </a:p>
        </p:txBody>
      </p:sp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216024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Екатерина  Александровна Сушкова</a:t>
            </a:r>
            <a:br>
              <a:rPr lang="ru-RU" b="1" dirty="0" smtClean="0"/>
            </a:br>
            <a:r>
              <a:rPr lang="ru-RU" b="1" dirty="0" smtClean="0"/>
              <a:t> (1812 – 1868)</a:t>
            </a:r>
            <a:endParaRPr lang="ru-RU" b="1" dirty="0"/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0" y="2997200"/>
            <a:ext cx="5651500" cy="30829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altLang="ru-RU" sz="2600" b="1" smtClean="0"/>
              <a:t>Так я молил твоей любви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600" b="1" smtClean="0"/>
              <a:t>С слезами горькими, с тоскою;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600" b="1" smtClean="0"/>
              <a:t>Так чувства лучшие мои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600" b="1" smtClean="0"/>
              <a:t>Обмануты навек тобою!</a:t>
            </a:r>
          </a:p>
          <a:p>
            <a:pPr algn="r" eaLnBrk="1" hangingPunct="1">
              <a:buFont typeface="Wingdings 2" pitchFamily="18" charset="2"/>
              <a:buNone/>
            </a:pPr>
            <a:r>
              <a:rPr lang="ru-RU" altLang="ru-RU" sz="2600" b="1" i="1" smtClean="0"/>
              <a:t>«Нищий»</a:t>
            </a:r>
          </a:p>
        </p:txBody>
      </p:sp>
      <p:pic>
        <p:nvPicPr>
          <p:cNvPr id="14340" name="Picture 2" descr="http://lermontov.niv.ru/images/people/sushkova_e_a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508104" y="1977157"/>
            <a:ext cx="3600450" cy="45481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70" decel="100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770" decel="100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70" decel="1000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770" decel="1000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70" decel="1000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770" decel="1000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0" dur="77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2" dur="77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70" decel="1000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770" decel="1000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0" dur="77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2" dur="77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5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70" decel="1000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770" decel="1000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0" dur="77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2" dur="77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ww.nasledie-rus.ru/img/720000/7204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41288"/>
            <a:ext cx="4321175" cy="6584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572000" y="1773238"/>
            <a:ext cx="4032250" cy="3478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4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Наталья Федоровна </a:t>
            </a:r>
            <a:r>
              <a:rPr lang="ru-RU" sz="4400" b="1" dirty="0" err="1">
                <a:solidFill>
                  <a:schemeClr val="accent6">
                    <a:lumMod val="50000"/>
                  </a:schemeClr>
                </a:solidFill>
                <a:latin typeface="+mn-lt"/>
              </a:rPr>
              <a:t>Ива′нова</a:t>
            </a:r>
            <a:r>
              <a:rPr lang="ru-RU" sz="44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 </a:t>
            </a:r>
          </a:p>
          <a:p>
            <a:pPr algn="ctr">
              <a:defRPr/>
            </a:pPr>
            <a:endParaRPr lang="ru-RU" sz="4400" b="1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  <a:p>
            <a:pPr algn="ctr">
              <a:defRPr/>
            </a:pPr>
            <a:r>
              <a:rPr lang="ru-RU" sz="44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(1813 – 1875)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0825" y="1341438"/>
            <a:ext cx="4033838" cy="38163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Не знав коварную измену,</a:t>
            </a:r>
            <a:b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</a:b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Тебе я душу отдавал;</a:t>
            </a:r>
            <a:b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</a:b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Такой души ты знала ль цену? – </a:t>
            </a:r>
            <a:b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</a:b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Ты знала: - я тебя не знал!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Picture 4" descr="http://www.proshkolu.ru/content/media/pic/std/2000000/1021000/1020751-fe86531b7700635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67213" y="692150"/>
            <a:ext cx="4378325" cy="5184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35600" y="981075"/>
            <a:ext cx="3384550" cy="38163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Я не унижусь пред тобою;</a:t>
            </a:r>
            <a:b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</a:b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Ни твой привет, ни твой укор</a:t>
            </a:r>
            <a:b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</a:b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Не властны над моей душою.</a:t>
            </a:r>
            <a:b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</a:b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Знай: мы чужие с этих пор.</a:t>
            </a:r>
            <a:b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</a:br>
            <a:endParaRPr lang="ru-RU" b="1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3" name="Picture 6" descr="http://pics.livejournal.com/lasto4ka_1990/pic/0000d00z"/>
          <p:cNvPicPr>
            <a:picLocks noChangeAspect="1" noChangeArrowheads="1"/>
          </p:cNvPicPr>
          <p:nvPr/>
        </p:nvPicPr>
        <p:blipFill>
          <a:blip r:embed="rId2" cstate="email">
            <a:lum bright="10000"/>
          </a:blip>
          <a:srcRect/>
          <a:stretch>
            <a:fillRect/>
          </a:stretch>
        </p:blipFill>
        <p:spPr bwMode="auto">
          <a:xfrm>
            <a:off x="251520" y="404664"/>
            <a:ext cx="5012144" cy="56166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http://www.proshkolu.ru/content/media/pic/std/2000000/1021000/1020787-d17b5360a310bb4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36512" y="764704"/>
            <a:ext cx="6108559" cy="52107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3924300" y="1844675"/>
            <a:ext cx="5543550" cy="3786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8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Варвара Александровна Лопухина</a:t>
            </a:r>
          </a:p>
          <a:p>
            <a:pPr algn="ctr">
              <a:defRPr/>
            </a:pPr>
            <a:r>
              <a:rPr lang="ru-RU" sz="48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 </a:t>
            </a:r>
          </a:p>
          <a:p>
            <a:pPr algn="ctr">
              <a:defRPr/>
            </a:pPr>
            <a:r>
              <a:rPr lang="ru-RU" sz="48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(1815 – 1851)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lermontov.niv.ru/images/pictures/picture_4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846138"/>
            <a:ext cx="3887788" cy="56784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4932363" y="865188"/>
            <a:ext cx="3455987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ru-RU" sz="1600" b="1" dirty="0" err="1">
                <a:solidFill>
                  <a:schemeClr val="accent6">
                    <a:lumMod val="50000"/>
                  </a:schemeClr>
                </a:solidFill>
                <a:latin typeface="+mj-lt"/>
                <a:ea typeface="Calibri" pitchFamily="34" charset="0"/>
                <a:cs typeface="Arial" pitchFamily="34" charset="0"/>
              </a:rPr>
              <a:t>Эмилия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Calibri" pitchFamily="34" charset="0"/>
                <a:cs typeface="Arial" pitchFamily="34" charset="0"/>
              </a:rPr>
              <a:t>, героиня драмы «Испанцы»</a:t>
            </a:r>
            <a:b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Calibri" pitchFamily="34" charset="0"/>
                <a:cs typeface="Arial" pitchFamily="34" charset="0"/>
              </a:rPr>
            </a:b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Calibri" pitchFamily="34" charset="0"/>
                <a:cs typeface="Arial" pitchFamily="34" charset="0"/>
              </a:rPr>
              <a:t>предположительно В. А. Лопухина</a:t>
            </a:r>
            <a:b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Calibri" pitchFamily="34" charset="0"/>
                <a:cs typeface="Arial" pitchFamily="34" charset="0"/>
              </a:rPr>
            </a:b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Calibri" pitchFamily="34" charset="0"/>
                <a:cs typeface="Arial" pitchFamily="34" charset="0"/>
              </a:rPr>
              <a:t>Работа Михаила Лермонтова</a:t>
            </a:r>
            <a:endParaRPr lang="ru-RU" sz="4000" b="1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284663" y="2946400"/>
            <a:ext cx="4859337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000" b="1">
                <a:solidFill>
                  <a:srgbClr val="603B14"/>
                </a:solidFill>
                <a:latin typeface="Georgia" pitchFamily="18" charset="0"/>
                <a:cs typeface="Times New Roman" pitchFamily="18" charset="0"/>
              </a:rPr>
              <a:t>Прими мой дар, моя мадонна!</a:t>
            </a:r>
            <a:br>
              <a:rPr lang="ru-RU" altLang="ru-RU" sz="2000" b="1">
                <a:solidFill>
                  <a:srgbClr val="603B14"/>
                </a:solidFill>
                <a:latin typeface="Georgia" pitchFamily="18" charset="0"/>
                <a:cs typeface="Times New Roman" pitchFamily="18" charset="0"/>
              </a:rPr>
            </a:br>
            <a:r>
              <a:rPr lang="ru-RU" altLang="ru-RU" sz="2000" b="1">
                <a:solidFill>
                  <a:srgbClr val="603B14"/>
                </a:solidFill>
                <a:latin typeface="Georgia" pitchFamily="18" charset="0"/>
                <a:cs typeface="Times New Roman" pitchFamily="18" charset="0"/>
              </a:rPr>
              <a:t>С тех пор как мне явилась ты,</a:t>
            </a:r>
            <a:br>
              <a:rPr lang="ru-RU" altLang="ru-RU" sz="2000" b="1">
                <a:solidFill>
                  <a:srgbClr val="603B14"/>
                </a:solidFill>
                <a:latin typeface="Georgia" pitchFamily="18" charset="0"/>
                <a:cs typeface="Times New Roman" pitchFamily="18" charset="0"/>
              </a:rPr>
            </a:br>
            <a:r>
              <a:rPr lang="ru-RU" altLang="ru-RU" sz="2000" b="1">
                <a:solidFill>
                  <a:srgbClr val="603B14"/>
                </a:solidFill>
                <a:latin typeface="Georgia" pitchFamily="18" charset="0"/>
                <a:cs typeface="Times New Roman" pitchFamily="18" charset="0"/>
              </a:rPr>
              <a:t>Моя любовь мне оборона</a:t>
            </a:r>
          </a:p>
          <a:p>
            <a:pPr eaLnBrk="1" hangingPunct="1"/>
            <a:r>
              <a:rPr lang="ru-RU" altLang="ru-RU" sz="2000" b="1">
                <a:solidFill>
                  <a:srgbClr val="603B14"/>
                </a:solidFill>
                <a:latin typeface="Georgia" pitchFamily="18" charset="0"/>
                <a:cs typeface="Times New Roman" pitchFamily="18" charset="0"/>
              </a:rPr>
              <a:t>От порицаний клеветы.</a:t>
            </a:r>
          </a:p>
          <a:p>
            <a:pPr eaLnBrk="1" hangingPunct="1"/>
            <a:endParaRPr lang="ru-RU" altLang="ru-RU" sz="2000" b="1">
              <a:solidFill>
                <a:srgbClr val="603B14"/>
              </a:solidFill>
              <a:latin typeface="Georgia" pitchFamily="18" charset="0"/>
              <a:cs typeface="Times New Roman" pitchFamily="18" charset="0"/>
            </a:endParaRPr>
          </a:p>
          <a:p>
            <a:r>
              <a:rPr lang="ru-RU" altLang="ru-RU" sz="2000" b="1">
                <a:solidFill>
                  <a:srgbClr val="603B14"/>
                </a:solidFill>
                <a:latin typeface="Georgia" pitchFamily="18" charset="0"/>
                <a:cs typeface="Times New Roman" pitchFamily="18" charset="0"/>
              </a:rPr>
              <a:t>Такой любви нельзя не верить,</a:t>
            </a:r>
            <a:br>
              <a:rPr lang="ru-RU" altLang="ru-RU" sz="2000" b="1">
                <a:solidFill>
                  <a:srgbClr val="603B14"/>
                </a:solidFill>
                <a:latin typeface="Georgia" pitchFamily="18" charset="0"/>
                <a:cs typeface="Times New Roman" pitchFamily="18" charset="0"/>
              </a:rPr>
            </a:br>
            <a:r>
              <a:rPr lang="ru-RU" altLang="ru-RU" sz="2000" b="1">
                <a:solidFill>
                  <a:srgbClr val="603B14"/>
                </a:solidFill>
                <a:latin typeface="Georgia" pitchFamily="18" charset="0"/>
                <a:cs typeface="Times New Roman" pitchFamily="18" charset="0"/>
              </a:rPr>
              <a:t>А взор не скроет ничего:</a:t>
            </a:r>
            <a:br>
              <a:rPr lang="ru-RU" altLang="ru-RU" sz="2000" b="1">
                <a:solidFill>
                  <a:srgbClr val="603B14"/>
                </a:solidFill>
                <a:latin typeface="Georgia" pitchFamily="18" charset="0"/>
                <a:cs typeface="Times New Roman" pitchFamily="18" charset="0"/>
              </a:rPr>
            </a:br>
            <a:r>
              <a:rPr lang="ru-RU" altLang="ru-RU" sz="2000" b="1">
                <a:solidFill>
                  <a:srgbClr val="603B14"/>
                </a:solidFill>
                <a:latin typeface="Georgia" pitchFamily="18" charset="0"/>
                <a:cs typeface="Times New Roman" pitchFamily="18" charset="0"/>
              </a:rPr>
              <a:t>Ты не способна лицемерить,</a:t>
            </a:r>
          </a:p>
          <a:p>
            <a:r>
              <a:rPr lang="ru-RU" altLang="ru-RU" sz="2000" b="1">
                <a:solidFill>
                  <a:srgbClr val="603B14"/>
                </a:solidFill>
                <a:latin typeface="Georgia" pitchFamily="18" charset="0"/>
                <a:cs typeface="Times New Roman" pitchFamily="18" charset="0"/>
              </a:rPr>
              <a:t>Ты слишком ангел для того!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/>
      <p:bldP spid="2048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://www.nasledie-rus.ru/img/540000/54064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901257" y="404664"/>
            <a:ext cx="3991223" cy="60266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0" y="1028700"/>
            <a:ext cx="4787900" cy="513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603B14"/>
                </a:solidFill>
                <a:latin typeface="Georgia" pitchFamily="18" charset="0"/>
                <a:cs typeface="Times New Roman" pitchFamily="18" charset="0"/>
              </a:rPr>
              <a:t>Она не гордою красою</a:t>
            </a:r>
            <a:br>
              <a:rPr lang="ru-RU" altLang="ru-RU" sz="2400" b="1">
                <a:solidFill>
                  <a:srgbClr val="603B14"/>
                </a:solidFill>
                <a:latin typeface="Georgia" pitchFamily="18" charset="0"/>
                <a:cs typeface="Times New Roman" pitchFamily="18" charset="0"/>
              </a:rPr>
            </a:br>
            <a:r>
              <a:rPr lang="ru-RU" altLang="ru-RU" sz="2400" b="1">
                <a:solidFill>
                  <a:srgbClr val="603B14"/>
                </a:solidFill>
                <a:latin typeface="Georgia" pitchFamily="18" charset="0"/>
                <a:cs typeface="Times New Roman" pitchFamily="18" charset="0"/>
              </a:rPr>
              <a:t>Прельщает юношей живых,</a:t>
            </a:r>
            <a:br>
              <a:rPr lang="ru-RU" altLang="ru-RU" sz="2400" b="1">
                <a:solidFill>
                  <a:srgbClr val="603B14"/>
                </a:solidFill>
                <a:latin typeface="Georgia" pitchFamily="18" charset="0"/>
                <a:cs typeface="Times New Roman" pitchFamily="18" charset="0"/>
              </a:rPr>
            </a:br>
            <a:r>
              <a:rPr lang="ru-RU" altLang="ru-RU" sz="2400" b="1">
                <a:solidFill>
                  <a:srgbClr val="603B14"/>
                </a:solidFill>
                <a:latin typeface="Georgia" pitchFamily="18" charset="0"/>
                <a:cs typeface="Times New Roman" pitchFamily="18" charset="0"/>
              </a:rPr>
              <a:t>Она не водит за собою</a:t>
            </a:r>
            <a:br>
              <a:rPr lang="ru-RU" altLang="ru-RU" sz="2400" b="1">
                <a:solidFill>
                  <a:srgbClr val="603B14"/>
                </a:solidFill>
                <a:latin typeface="Georgia" pitchFamily="18" charset="0"/>
                <a:cs typeface="Times New Roman" pitchFamily="18" charset="0"/>
              </a:rPr>
            </a:br>
            <a:r>
              <a:rPr lang="ru-RU" altLang="ru-RU" sz="2400" b="1">
                <a:solidFill>
                  <a:srgbClr val="603B14"/>
                </a:solidFill>
                <a:latin typeface="Georgia" pitchFamily="18" charset="0"/>
                <a:cs typeface="Times New Roman" pitchFamily="18" charset="0"/>
              </a:rPr>
              <a:t>Толпу вздыхателей немых.</a:t>
            </a:r>
            <a:endParaRPr lang="ru-RU" altLang="ru-RU" sz="3200" b="1">
              <a:solidFill>
                <a:srgbClr val="603B14"/>
              </a:solidFill>
              <a:latin typeface="Georgia" pitchFamily="18" charset="0"/>
            </a:endParaRPr>
          </a:p>
          <a:p>
            <a:r>
              <a:rPr lang="ru-RU" altLang="ru-RU" sz="2400" b="1">
                <a:solidFill>
                  <a:srgbClr val="603B14"/>
                </a:solidFill>
                <a:latin typeface="Georgia" pitchFamily="18" charset="0"/>
                <a:cs typeface="Times New Roman" pitchFamily="18" charset="0"/>
              </a:rPr>
              <a:t>. . . </a:t>
            </a:r>
          </a:p>
          <a:p>
            <a:r>
              <a:rPr lang="ru-RU" altLang="ru-RU" sz="2400" b="1">
                <a:solidFill>
                  <a:srgbClr val="603B14"/>
                </a:solidFill>
                <a:latin typeface="Georgia" pitchFamily="18" charset="0"/>
                <a:cs typeface="Times New Roman" pitchFamily="18" charset="0"/>
              </a:rPr>
              <a:t>Однако все ее движенья,</a:t>
            </a:r>
            <a:br>
              <a:rPr lang="ru-RU" altLang="ru-RU" sz="2400" b="1">
                <a:solidFill>
                  <a:srgbClr val="603B14"/>
                </a:solidFill>
                <a:latin typeface="Georgia" pitchFamily="18" charset="0"/>
                <a:cs typeface="Times New Roman" pitchFamily="18" charset="0"/>
              </a:rPr>
            </a:br>
            <a:r>
              <a:rPr lang="ru-RU" altLang="ru-RU" sz="2400" b="1">
                <a:solidFill>
                  <a:srgbClr val="603B14"/>
                </a:solidFill>
                <a:latin typeface="Georgia" pitchFamily="18" charset="0"/>
                <a:cs typeface="Times New Roman" pitchFamily="18" charset="0"/>
              </a:rPr>
              <a:t>Улыбки, речи и черты</a:t>
            </a:r>
            <a:br>
              <a:rPr lang="ru-RU" altLang="ru-RU" sz="2400" b="1">
                <a:solidFill>
                  <a:srgbClr val="603B14"/>
                </a:solidFill>
                <a:latin typeface="Georgia" pitchFamily="18" charset="0"/>
                <a:cs typeface="Times New Roman" pitchFamily="18" charset="0"/>
              </a:rPr>
            </a:br>
            <a:r>
              <a:rPr lang="ru-RU" altLang="ru-RU" sz="2400" b="1">
                <a:solidFill>
                  <a:srgbClr val="603B14"/>
                </a:solidFill>
                <a:latin typeface="Georgia" pitchFamily="18" charset="0"/>
                <a:cs typeface="Times New Roman" pitchFamily="18" charset="0"/>
              </a:rPr>
              <a:t>Так полны жизни, вдохновенья,</a:t>
            </a:r>
            <a:br>
              <a:rPr lang="ru-RU" altLang="ru-RU" sz="2400" b="1">
                <a:solidFill>
                  <a:srgbClr val="603B14"/>
                </a:solidFill>
                <a:latin typeface="Georgia" pitchFamily="18" charset="0"/>
                <a:cs typeface="Times New Roman" pitchFamily="18" charset="0"/>
              </a:rPr>
            </a:br>
            <a:r>
              <a:rPr lang="ru-RU" altLang="ru-RU" sz="2400" b="1">
                <a:solidFill>
                  <a:srgbClr val="603B14"/>
                </a:solidFill>
                <a:latin typeface="Georgia" pitchFamily="18" charset="0"/>
                <a:cs typeface="Times New Roman" pitchFamily="18" charset="0"/>
              </a:rPr>
              <a:t>Так полны чудной красоты.</a:t>
            </a:r>
            <a:br>
              <a:rPr lang="ru-RU" altLang="ru-RU" sz="2400" b="1">
                <a:solidFill>
                  <a:srgbClr val="603B14"/>
                </a:solidFill>
                <a:latin typeface="Georgia" pitchFamily="18" charset="0"/>
                <a:cs typeface="Times New Roman" pitchFamily="18" charset="0"/>
              </a:rPr>
            </a:br>
            <a:r>
              <a:rPr lang="ru-RU" altLang="ru-RU" sz="2000" b="1">
                <a:solidFill>
                  <a:srgbClr val="603B14"/>
                </a:solidFill>
                <a:latin typeface="Georgia" pitchFamily="18" charset="0"/>
                <a:cs typeface="Times New Roman" pitchFamily="18" charset="0"/>
              </a:rPr>
              <a:t/>
            </a:r>
            <a:br>
              <a:rPr lang="ru-RU" altLang="ru-RU" sz="2000" b="1">
                <a:solidFill>
                  <a:srgbClr val="603B14"/>
                </a:solidFill>
                <a:latin typeface="Georgia" pitchFamily="18" charset="0"/>
                <a:cs typeface="Times New Roman" pitchFamily="18" charset="0"/>
              </a:rPr>
            </a:br>
            <a:endParaRPr lang="ru-RU" altLang="ru-RU" sz="4400" b="1">
              <a:solidFill>
                <a:srgbClr val="603B14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://www.tonnel.ru/gzl/1117209574_tonnel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060575"/>
            <a:ext cx="4319588" cy="4619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219700" y="4581525"/>
            <a:ext cx="3529013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Варвара </a:t>
            </a:r>
            <a:r>
              <a:rPr lang="ru-RU" sz="2000" b="1" dirty="0" err="1">
                <a:solidFill>
                  <a:schemeClr val="accent6">
                    <a:lumMod val="50000"/>
                  </a:schemeClr>
                </a:solidFill>
                <a:latin typeface="+mj-lt"/>
              </a:rPr>
              <a:t>Бахметева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  <a:p>
            <a:pPr algn="ctr"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Акварель Михаила Лермонтова</a:t>
            </a:r>
          </a:p>
        </p:txBody>
      </p: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827088" y="214313"/>
            <a:ext cx="770572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800" b="1">
                <a:solidFill>
                  <a:srgbClr val="603B14"/>
                </a:solidFill>
                <a:latin typeface="Georgia" pitchFamily="18" charset="0"/>
                <a:cs typeface="Times New Roman" pitchFamily="18" charset="0"/>
              </a:rPr>
              <a:t>Нет, не тебя так пылко я люблю,</a:t>
            </a:r>
            <a:br>
              <a:rPr lang="ru-RU" altLang="ru-RU" sz="2800" b="1">
                <a:solidFill>
                  <a:srgbClr val="603B14"/>
                </a:solidFill>
                <a:latin typeface="Georgia" pitchFamily="18" charset="0"/>
                <a:cs typeface="Times New Roman" pitchFamily="18" charset="0"/>
              </a:rPr>
            </a:br>
            <a:r>
              <a:rPr lang="ru-RU" altLang="ru-RU" sz="2800" b="1">
                <a:solidFill>
                  <a:srgbClr val="603B14"/>
                </a:solidFill>
                <a:latin typeface="Georgia" pitchFamily="18" charset="0"/>
                <a:cs typeface="Times New Roman" pitchFamily="18" charset="0"/>
              </a:rPr>
              <a:t>Не для меня красы твоей блистанье:</a:t>
            </a:r>
            <a:br>
              <a:rPr lang="ru-RU" altLang="ru-RU" sz="2800" b="1">
                <a:solidFill>
                  <a:srgbClr val="603B14"/>
                </a:solidFill>
                <a:latin typeface="Georgia" pitchFamily="18" charset="0"/>
                <a:cs typeface="Times New Roman" pitchFamily="18" charset="0"/>
              </a:rPr>
            </a:br>
            <a:r>
              <a:rPr lang="ru-RU" altLang="ru-RU" sz="2800" b="1">
                <a:solidFill>
                  <a:srgbClr val="603B14"/>
                </a:solidFill>
                <a:latin typeface="Georgia" pitchFamily="18" charset="0"/>
                <a:cs typeface="Times New Roman" pitchFamily="18" charset="0"/>
              </a:rPr>
              <a:t>Люблю в тебе я прошлое страданье</a:t>
            </a:r>
            <a:br>
              <a:rPr lang="ru-RU" altLang="ru-RU" sz="2800" b="1">
                <a:solidFill>
                  <a:srgbClr val="603B14"/>
                </a:solidFill>
                <a:latin typeface="Georgia" pitchFamily="18" charset="0"/>
                <a:cs typeface="Times New Roman" pitchFamily="18" charset="0"/>
              </a:rPr>
            </a:br>
            <a:r>
              <a:rPr lang="ru-RU" altLang="ru-RU" sz="2800" b="1">
                <a:solidFill>
                  <a:srgbClr val="603B14"/>
                </a:solidFill>
                <a:latin typeface="Georgia" pitchFamily="18" charset="0"/>
                <a:cs typeface="Times New Roman" pitchFamily="18" charset="0"/>
              </a:rPr>
              <a:t>И молодость погибшую мою.</a:t>
            </a:r>
            <a:endParaRPr lang="ru-RU" altLang="ru-RU" sz="5400" b="1">
              <a:solidFill>
                <a:srgbClr val="603B14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5017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017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692696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)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14290"/>
            <a:ext cx="8553480" cy="6643711"/>
          </a:xfrm>
        </p:spPr>
        <p:txBody>
          <a:bodyPr/>
          <a:lstStyle/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Чтение  стихотворения «Молитва» (1837)  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Я, Матерь Божия, ныне с молитвою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Пред Твоим образом, ярким сиянием,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 о спасении, не перед битвою,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 с благодарностью иль покаянием,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 за свою молю душу пустынную,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 душу странника в свете безродного;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Но я вручить хочу деву невинную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Теплой заступнице мира холодного. 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Окружи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счастием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душу достойную;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Дай ей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сопутников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полных внимания,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Молодость светлую, старость покойную,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Сердцу незлобному мир упования.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Срок ли приблизится часу прощальном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утро ли шумное, в ночь ли безгласную,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восприять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пошли к ложу печальному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Лучшего ангела душу прекрасную.</a:t>
            </a:r>
          </a:p>
          <a:p>
            <a:pPr eaLnBrk="1" hangingPunct="1">
              <a:buNone/>
            </a:pPr>
            <a:endParaRPr lang="ru-RU" altLang="ru-RU" sz="2400" dirty="0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000"/>
                            </p:stCondLst>
                            <p:childTnLst>
                              <p:par>
                                <p:cTn id="26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000"/>
                            </p:stCondLst>
                            <p:childTnLst>
                              <p:par>
                                <p:cTn id="3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000"/>
                            </p:stCondLst>
                            <p:childTnLst>
                              <p:par>
                                <p:cTn id="36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000"/>
                            </p:stCondLst>
                            <p:childTnLst>
                              <p:par>
                                <p:cTn id="4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7000"/>
                            </p:stCondLst>
                            <p:childTnLst>
                              <p:par>
                                <p:cTn id="46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2000"/>
                            </p:stCondLst>
                            <p:childTnLst>
                              <p:par>
                                <p:cTn id="5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7000"/>
                            </p:stCondLst>
                            <p:childTnLst>
                              <p:par>
                                <p:cTn id="56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2000"/>
                            </p:stCondLst>
                            <p:childTnLst>
                              <p:par>
                                <p:cTn id="6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7000"/>
                            </p:stCondLst>
                            <p:childTnLst>
                              <p:par>
                                <p:cTn id="66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2000"/>
                            </p:stCondLst>
                            <p:childTnLst>
                              <p:par>
                                <p:cTn id="7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7000"/>
                            </p:stCondLst>
                            <p:childTnLst>
                              <p:par>
                                <p:cTn id="76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2000"/>
                            </p:stCondLst>
                            <p:childTnLst>
                              <p:par>
                                <p:cTn id="8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7000"/>
                            </p:stCondLst>
                            <p:childTnLst>
                              <p:par>
                                <p:cTn id="86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2000"/>
                            </p:stCondLst>
                            <p:childTnLst>
                              <p:par>
                                <p:cTn id="9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Прямоугольник 1"/>
          <p:cNvSpPr>
            <a:spLocks noChangeArrowheads="1"/>
          </p:cNvSpPr>
          <p:nvPr/>
        </p:nvSpPr>
        <p:spPr bwMode="auto">
          <a:xfrm>
            <a:off x="323850" y="260350"/>
            <a:ext cx="8424863" cy="643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Последней женщиной в жизни Лермонтова стала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Екатерина Григорьевна Быховец </a:t>
            </a:r>
          </a:p>
          <a:p>
            <a:pPr algn="ctr">
              <a:defRPr/>
            </a:pP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(1820 – 1880)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, </a:t>
            </a:r>
          </a:p>
          <a:p>
            <a:pPr algn="ctr">
              <a:defRPr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дальняя родственница поэта. Бронзовый цвет лица и черные очи... Она имела много поклонников из окружения Михаила Юрьевича. Но сам он искал в Екатерине Григорьевне милые черты Вареньки Лопухиной. И находил, что радовало его безмерно. В своем стихотворении, обращенном к Екатерин е Быховец, он написал:</a:t>
            </a:r>
            <a:b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Когда порой я на тебя смотрю,</a:t>
            </a:r>
            <a:br>
              <a:rPr lang="ru-RU" sz="2400" b="1" i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В твои глаза вникая долгим взором:</a:t>
            </a:r>
            <a:br>
              <a:rPr lang="ru-RU" sz="2400" b="1" i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Таинственным я занят разговором,</a:t>
            </a:r>
            <a:br>
              <a:rPr lang="ru-RU" sz="2400" b="1" i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Но не с тобой я сердцем говорю.</a:t>
            </a:r>
            <a:br>
              <a:rPr lang="ru-RU" sz="2400" b="1" i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Я говорю с подругой юных дней,</a:t>
            </a:r>
            <a:br>
              <a:rPr lang="ru-RU" sz="2400" b="1" i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В твоих чертах ищу черты другие...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</a:br>
            <a:endParaRPr lang="ru-RU" sz="2000" b="1" dirty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224</TotalTime>
  <Words>431</Words>
  <Application>Microsoft Office PowerPoint</Application>
  <PresentationFormat>Экран (4:3)</PresentationFormat>
  <Paragraphs>53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Трек</vt:lpstr>
      <vt:lpstr>Тема любви и одиночества в лирике М.Ю.Лермонтова</vt:lpstr>
      <vt:lpstr>Слова, которые наиболее часто встречаются на страницах произведений М.Ю.Лермонтова</vt:lpstr>
      <vt:lpstr>В словаре Ожегова дана такая трактовка       любви: </vt:lpstr>
      <vt:lpstr>Екатерина  Александровна Сушкова  (1812 – 1868)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)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любви в лирике М.Ю.Лермонтова</dc:title>
  <dc:creator>Русак</dc:creator>
  <cp:lastModifiedBy>Галина</cp:lastModifiedBy>
  <cp:revision>30</cp:revision>
  <dcterms:created xsi:type="dcterms:W3CDTF">2011-10-12T15:21:05Z</dcterms:created>
  <dcterms:modified xsi:type="dcterms:W3CDTF">2017-02-07T22:03:38Z</dcterms:modified>
</cp:coreProperties>
</file>